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60" r:id="rId2"/>
    <p:sldId id="257" r:id="rId3"/>
    <p:sldId id="296" r:id="rId4"/>
    <p:sldId id="298" r:id="rId5"/>
    <p:sldId id="258" r:id="rId6"/>
    <p:sldId id="267" r:id="rId7"/>
    <p:sldId id="268" r:id="rId8"/>
    <p:sldId id="266" r:id="rId9"/>
    <p:sldId id="265" r:id="rId10"/>
    <p:sldId id="264" r:id="rId11"/>
    <p:sldId id="263" r:id="rId12"/>
    <p:sldId id="262" r:id="rId13"/>
    <p:sldId id="259" r:id="rId14"/>
    <p:sldId id="272" r:id="rId15"/>
    <p:sldId id="271" r:id="rId16"/>
    <p:sldId id="270" r:id="rId17"/>
    <p:sldId id="269" r:id="rId18"/>
    <p:sldId id="278" r:id="rId19"/>
    <p:sldId id="277" r:id="rId20"/>
    <p:sldId id="276" r:id="rId21"/>
    <p:sldId id="275" r:id="rId22"/>
    <p:sldId id="274" r:id="rId23"/>
    <p:sldId id="273" r:id="rId24"/>
    <p:sldId id="281" r:id="rId25"/>
    <p:sldId id="280" r:id="rId26"/>
    <p:sldId id="279" r:id="rId27"/>
    <p:sldId id="284" r:id="rId28"/>
    <p:sldId id="283" r:id="rId29"/>
    <p:sldId id="282" r:id="rId30"/>
    <p:sldId id="286" r:id="rId31"/>
    <p:sldId id="285" r:id="rId32"/>
    <p:sldId id="288" r:id="rId33"/>
    <p:sldId id="287" r:id="rId34"/>
    <p:sldId id="289" r:id="rId35"/>
    <p:sldId id="290" r:id="rId36"/>
    <p:sldId id="292" r:id="rId37"/>
    <p:sldId id="294" r:id="rId38"/>
    <p:sldId id="293" r:id="rId39"/>
    <p:sldId id="291" r:id="rId40"/>
    <p:sldId id="295" r:id="rId41"/>
    <p:sldId id="26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D21C6-646B-489A-9941-B181AFCF888C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5FCB8-038B-49D1-9ADC-7CFCE7E339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1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AD55B-CDA2-4B5E-BA03-C42853D85476}" type="slidenum">
              <a:rPr lang="fa-IR" smtClean="0"/>
              <a:pPr/>
              <a:t>41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40000" sy="4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F61E50-E037-4741-9BAB-28A7E7C752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EA15989-EF72-4773-A851-83021888C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58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 rot="-2564910">
            <a:off x="-973138" y="2405063"/>
            <a:ext cx="923607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8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Homa" pitchFamily="2" charset="-78"/>
              </a:rPr>
              <a:t>بسم الله الرحمن الرحيم</a:t>
            </a:r>
            <a:endParaRPr lang="en-US" altLang="en-US" sz="8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Homa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cs typeface="B Titr" pitchFamily="2" charset="-78"/>
              </a:rPr>
              <a:t>شايع ترين علت         وضعيت نادرست شيرخوردن و پستان گرفتن نا مناسب </a:t>
            </a: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اما</a:t>
            </a:r>
            <a:r>
              <a:rPr lang="fa-IR" sz="3200" b="1" dirty="0" smtClean="0">
                <a:cs typeface="B Titr" pitchFamily="2" charset="-78"/>
              </a:rPr>
              <a:t> </a:t>
            </a:r>
            <a:r>
              <a:rPr lang="fa-IR" sz="3200" b="1" dirty="0" smtClean="0">
                <a:cs typeface="B Titr" pitchFamily="2" charset="-78"/>
              </a:rPr>
              <a:t>، احتقان پستان ، استفاده از پستانك ،كشيدن پستان از دهان شيرخوار و كوچك بودن زبان يا كوتاهي فرنولوم زبان مي توانند از عوامل ديگر موثر در ايجاد 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شقاق نوك پستان </a:t>
            </a:r>
            <a:r>
              <a:rPr lang="fa-IR" sz="3200" b="1" dirty="0" smtClean="0">
                <a:cs typeface="B Titr" pitchFamily="2" charset="-78"/>
              </a:rPr>
              <a:t>باشند.</a:t>
            </a:r>
            <a:endParaRPr lang="en-US" sz="3200" b="1" dirty="0" smtClean="0">
              <a:cs typeface="B Titr" pitchFamily="2" charset="-78"/>
            </a:endParaRPr>
          </a:p>
          <a:p>
            <a:pPr algn="just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علت</a:t>
            </a:r>
            <a:r>
              <a:rPr lang="fa-IR" sz="4000" b="1" dirty="0" smtClean="0">
                <a:solidFill>
                  <a:srgbClr val="FFFF00"/>
                </a:solidFill>
                <a:cs typeface="B Titr" pitchFamily="2" charset="-78"/>
              </a:rPr>
              <a:t> حساسيت و  شقاق نوك پستان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5143504" y="200024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97683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1-برفك </a:t>
            </a:r>
            <a:r>
              <a:rPr lang="fa-IR" sz="2800" b="1" dirty="0" smtClean="0">
                <a:cs typeface="B Titr" pitchFamily="2" charset="-78"/>
              </a:rPr>
              <a:t>:سبب حساس شدن ،خارش يا </a:t>
            </a:r>
            <a:r>
              <a:rPr lang="fa-IR" sz="2800" b="1" dirty="0" smtClean="0">
                <a:cs typeface="B Titr" pitchFamily="2" charset="-78"/>
              </a:rPr>
              <a:t>سوزش نوك </a:t>
            </a:r>
            <a:r>
              <a:rPr lang="fa-IR" sz="2800" b="1" dirty="0" smtClean="0">
                <a:cs typeface="B Titr" pitchFamily="2" charset="-78"/>
              </a:rPr>
              <a:t>پستان ميشود </a:t>
            </a:r>
            <a:r>
              <a:rPr lang="fa-IR" sz="2800" b="1" dirty="0" smtClean="0">
                <a:cs typeface="B Titr" pitchFamily="2" charset="-78"/>
              </a:rPr>
              <a:t>.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en-US" sz="28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2-استفاده از صابون </a:t>
            </a:r>
            <a:r>
              <a:rPr lang="fa-IR" sz="2800" b="1" dirty="0" smtClean="0">
                <a:cs typeface="B Titr" pitchFamily="2" charset="-78"/>
              </a:rPr>
              <a:t>:به علت از بين بردن چربي طبيعي حفاظت كننده نوك پستان ،آن را آماده شقاق و زخم مي كند. </a:t>
            </a:r>
            <a:endParaRPr lang="fa-IR" sz="2800" b="1" dirty="0" smtClean="0">
              <a:cs typeface="B Titr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endParaRPr lang="fa-IR" sz="28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3- سينه بند (كرست ):</a:t>
            </a:r>
            <a:r>
              <a:rPr lang="fa-IR" sz="2800" b="1" dirty="0" smtClean="0">
                <a:cs typeface="B Titr" pitchFamily="2" charset="-78"/>
              </a:rPr>
              <a:t>اگر خيلي سفت يا كوچك باشد نوك پستان را تحت فشار مي دهد و آن را زخمي ميكند.</a:t>
            </a:r>
            <a:endParaRPr lang="en-US" sz="2800" b="1" dirty="0" smtClean="0">
              <a:cs typeface="B Titr" pitchFamily="2" charset="-78"/>
            </a:endParaRPr>
          </a:p>
          <a:p>
            <a:pPr algn="just" rtl="1"/>
            <a:endParaRPr lang="en-US" sz="2800" b="1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سايرعلل</a:t>
            </a:r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>حساسيت و  شقاق نوك پستان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710"/>
          </a:xfrm>
        </p:spPr>
        <p:txBody>
          <a:bodyPr>
            <a:noAutofit/>
          </a:bodyPr>
          <a:lstStyle/>
          <a:p>
            <a:pPr algn="just" rtl="1">
              <a:lnSpc>
                <a:spcPct val="110000"/>
              </a:lnSpc>
              <a:buNone/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4-استفاده نامناسب از پمپ </a:t>
            </a:r>
            <a:r>
              <a:rPr lang="fa-IR" sz="2800" b="1" dirty="0" smtClean="0">
                <a:cs typeface="B Titr" pitchFamily="2" charset="-78"/>
              </a:rPr>
              <a:t>:سبب درد پستان و نوك آن شده و در بعضي خانمها مكش زياد پمپ ،سبب خونريزي زير جلد مي شود.</a:t>
            </a:r>
          </a:p>
          <a:p>
            <a:pPr algn="just" rtl="1">
              <a:lnSpc>
                <a:spcPct val="110000"/>
              </a:lnSpc>
              <a:buNone/>
            </a:pPr>
            <a:endParaRPr lang="fa-IR" sz="2800" b="1" dirty="0" smtClean="0">
              <a:cs typeface="B Titr" pitchFamily="2" charset="-78"/>
            </a:endParaRPr>
          </a:p>
          <a:p>
            <a:pPr algn="just" rtl="1">
              <a:lnSpc>
                <a:spcPct val="110000"/>
              </a:lnSpc>
              <a:buNone/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5-بيماريهاي پوستي </a:t>
            </a:r>
            <a:r>
              <a:rPr lang="fa-IR" sz="2800" b="1" dirty="0" smtClean="0">
                <a:cs typeface="B Titr" pitchFamily="2" charset="-78"/>
              </a:rPr>
              <a:t>:مثل اگزما ،درماتيت ،زرد زخم ،پسوريازيس</a:t>
            </a:r>
          </a:p>
          <a:p>
            <a:pPr algn="just" rtl="1">
              <a:lnSpc>
                <a:spcPct val="110000"/>
              </a:lnSpc>
              <a:buNone/>
            </a:pPr>
            <a:r>
              <a:rPr lang="fa-IR" sz="2800" b="1" dirty="0" smtClean="0">
                <a:cs typeface="B Titr" pitchFamily="2" charset="-78"/>
              </a:rPr>
              <a:t> 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lnSpc>
                <a:spcPct val="110000"/>
              </a:lnSpc>
              <a:buNone/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6-دندان در آوردن </a:t>
            </a:r>
            <a:r>
              <a:rPr lang="fa-IR" sz="2800" b="1" dirty="0" smtClean="0">
                <a:cs typeface="B Titr" pitchFamily="2" charset="-78"/>
              </a:rPr>
              <a:t>:در </a:t>
            </a:r>
            <a:r>
              <a:rPr lang="fa-IR" sz="2800" b="1" dirty="0" smtClean="0">
                <a:cs typeface="B Titr" pitchFamily="2" charset="-78"/>
              </a:rPr>
              <a:t>سنين </a:t>
            </a:r>
            <a:r>
              <a:rPr lang="fa-IR" sz="2800" b="1" dirty="0" smtClean="0">
                <a:cs typeface="B Titr" pitchFamily="2" charset="-78"/>
              </a:rPr>
              <a:t>بالاتر چون لثه ها سفت تر و حساس مي شوند و شير خوار هنگام جويدن يا گاز گرفتن احساس راحتي مي كند،پستان مادر صدمه ديده و ممكن است دچار شقاق شود.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sz="2800" b="1" dirty="0" smtClean="0">
              <a:cs typeface="B Titr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sz="2800" b="1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ساير علل</a:t>
            </a:r>
            <a:r>
              <a:rPr lang="fa-IR" sz="4000" b="1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fa-IR" sz="4000" b="1" dirty="0" smtClean="0">
                <a:solidFill>
                  <a:srgbClr val="FFFF00"/>
                </a:solidFill>
                <a:cs typeface="B Titr" pitchFamily="2" charset="-78"/>
              </a:rPr>
              <a:t>حساسيت و  شقاق نوك پستان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643602"/>
          </a:xfrm>
        </p:spPr>
        <p:txBody>
          <a:bodyPr>
            <a:noAutofit/>
          </a:bodyPr>
          <a:lstStyle/>
          <a:p>
            <a:pPr algn="just" rtl="1">
              <a:lnSpc>
                <a:spcPct val="120000"/>
              </a:lnSpc>
            </a:pPr>
            <a:r>
              <a:rPr lang="fa-IR" sz="2800" b="1" dirty="0" smtClean="0">
                <a:cs typeface="B Titr" pitchFamily="2" charset="-78"/>
              </a:rPr>
              <a:t>بهترين درمان شقاق نوك پستان پيشگيري است و بهترين راه پيشگيري گرفتن و مكيدن صحيح پستان از روز اول تولد است.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lnSpc>
                <a:spcPct val="120000"/>
              </a:lnSpc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اقدامات عمومي :</a:t>
            </a:r>
          </a:p>
          <a:p>
            <a:pPr algn="just" rtl="1">
              <a:lnSpc>
                <a:spcPct val="120000"/>
              </a:lnSpc>
            </a:pPr>
            <a:r>
              <a:rPr lang="fa-IR" sz="2800" b="1" dirty="0" smtClean="0">
                <a:cs typeface="B Titr" pitchFamily="2" charset="-78"/>
              </a:rPr>
              <a:t>مادر بايد كودك را در وضعيت مناسب به پستان بگذارد و وضعيت هاي شيردهي متفاوتي را امتحان كند تا در هروضعيتي كه راحت تر است شير بدهد.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lnSpc>
                <a:spcPct val="120000"/>
              </a:lnSpc>
            </a:pPr>
            <a:r>
              <a:rPr lang="fa-IR" sz="2800" b="1" dirty="0" smtClean="0">
                <a:cs typeface="B Titr" pitchFamily="2" charset="-78"/>
              </a:rPr>
              <a:t>به پستان گذاشتن و گرفتن آن به طور مكرر جهت اصلاح وضعيت شير خوردن در طي مدت تغذيه توصيه نمي شود ذكر شده است اگر مادر 5 بار اين كار را انجام دهد 5 بار درد بيشتر و 5 بار صدمه بيشتري را به نوك پستان خود خواهد زد. </a:t>
            </a:r>
            <a:endParaRPr lang="en-US" sz="2800" b="1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شقاق نوك پستان 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>
              <a:lnSpc>
                <a:spcPct val="150000"/>
              </a:lnSpc>
            </a:pPr>
            <a:r>
              <a:rPr lang="fa-IR" sz="3200" dirty="0" smtClean="0">
                <a:cs typeface="B Titr" pitchFamily="2" charset="-78"/>
              </a:rPr>
              <a:t>مواد موضعي :ازمصرف هرگونه كرم يا پماد كه ممكن است سبب حساسيت شوند بايد اجتناب نمود.</a:t>
            </a:r>
            <a:endParaRPr lang="en-US" sz="3200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200" dirty="0" smtClean="0">
                <a:cs typeface="B Titr" pitchFamily="2" charset="-78"/>
              </a:rPr>
              <a:t> </a:t>
            </a:r>
            <a:endParaRPr lang="en-US" sz="3200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200" dirty="0" smtClean="0">
                <a:cs typeface="B Titr" pitchFamily="2" charset="-78"/>
              </a:rPr>
              <a:t>لانولين خالص </a:t>
            </a:r>
            <a:r>
              <a:rPr lang="fa-IR" sz="3200" dirty="0" smtClean="0">
                <a:cs typeface="B Titr" pitchFamily="2" charset="-78"/>
              </a:rPr>
              <a:t>شده، </a:t>
            </a:r>
            <a:r>
              <a:rPr lang="fa-IR" sz="3200" dirty="0" smtClean="0">
                <a:cs typeface="B Titr" pitchFamily="2" charset="-78"/>
              </a:rPr>
              <a:t>حفاظتي را فراهم مي سازد كه رطوبت طبيعي نوك پستان را حفظ و از خشكي و تشكيل كروت جلوگيري نموده ، به التيام شقاق كمك مي كند و درد نوك پستان را تسكين مي دهد.</a:t>
            </a:r>
            <a:endParaRPr lang="en-US" sz="3200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شقاق نوك پستان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357298"/>
            <a:ext cx="8543956" cy="5214974"/>
          </a:xfrm>
        </p:spPr>
        <p:txBody>
          <a:bodyPr>
            <a:normAutofit lnSpcReduction="10000"/>
          </a:bodyPr>
          <a:lstStyle/>
          <a:p>
            <a:pPr algn="just" rtl="1">
              <a:buFont typeface="Arial" pitchFamily="34" charset="0"/>
              <a:buChar char="•"/>
            </a:pPr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درمان برفك </a:t>
            </a:r>
            <a:r>
              <a:rPr lang="fa-IR" sz="3200" b="1" dirty="0" smtClean="0">
                <a:cs typeface="B Titr" pitchFamily="2" charset="-78"/>
              </a:rPr>
              <a:t>:</a:t>
            </a: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با استفاده از پماد يا ژل ضد قارچ ،برفك پستان درمان </a:t>
            </a: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مي شود كه بايد آرئول را به ملايمت تا 3 دقيقه ماساژ داد.</a:t>
            </a:r>
          </a:p>
          <a:p>
            <a:pPr algn="just" rtl="1">
              <a:buNone/>
            </a:pPr>
            <a:endParaRPr lang="fa-IR" sz="32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نيستاتين خوراكي و ضد قارچ هاي جديد </a:t>
            </a:r>
            <a:r>
              <a:rPr lang="en-US" sz="3200" b="1" dirty="0" err="1" smtClean="0">
                <a:cs typeface="B Titr" pitchFamily="2" charset="-78"/>
              </a:rPr>
              <a:t>triazole</a:t>
            </a:r>
            <a:r>
              <a:rPr lang="en-US" sz="3200" b="1" dirty="0" smtClean="0">
                <a:cs typeface="B Titr" pitchFamily="2" charset="-78"/>
              </a:rPr>
              <a:t> </a:t>
            </a:r>
            <a:r>
              <a:rPr lang="fa-IR" sz="3200" b="1" dirty="0" smtClean="0">
                <a:cs typeface="B Titr" pitchFamily="2" charset="-78"/>
              </a:rPr>
              <a:t>  نیز موثرند.</a:t>
            </a:r>
            <a:endParaRPr lang="en-US" sz="3200" b="1" dirty="0" smtClean="0">
              <a:cs typeface="B Titr" pitchFamily="2" charset="-78"/>
            </a:endParaRPr>
          </a:p>
          <a:p>
            <a:pPr algn="just" rtl="1">
              <a:buFont typeface="Arial" pitchFamily="34" charset="0"/>
              <a:buChar char="•"/>
            </a:pPr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درمان عفونت ها </a:t>
            </a:r>
            <a:r>
              <a:rPr lang="fa-IR" sz="3200" b="1" dirty="0" smtClean="0">
                <a:cs typeface="B Titr" pitchFamily="2" charset="-78"/>
              </a:rPr>
              <a:t>:</a:t>
            </a: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عفونت استافيلوكوكي يا عفونت به دليل ساير باكتري </a:t>
            </a:r>
            <a:r>
              <a:rPr lang="fa-IR" sz="3200" b="1" dirty="0" smtClean="0">
                <a:cs typeface="B Titr" pitchFamily="2" charset="-78"/>
              </a:rPr>
              <a:t>ها، </a:t>
            </a:r>
            <a:r>
              <a:rPr lang="fa-IR" sz="3200" b="1" dirty="0" smtClean="0">
                <a:cs typeface="B Titr" pitchFamily="2" charset="-78"/>
              </a:rPr>
              <a:t>نياز به درمان با داروهاي ضد باكتريائي سيستميك يا موضعي مناسب دارند.</a:t>
            </a:r>
            <a:endParaRPr lang="en-US" sz="3200" b="1" dirty="0" smtClean="0">
              <a:cs typeface="B Titr" pitchFamily="2" charset="-78"/>
            </a:endParaRPr>
          </a:p>
          <a:p>
            <a:pPr algn="just" rtl="1"/>
            <a:endParaRPr lang="en-US" sz="32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شقاق نوك پستان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357850"/>
          </a:xfrm>
        </p:spPr>
        <p:txBody>
          <a:bodyPr>
            <a:noAutofit/>
          </a:bodyPr>
          <a:lstStyle/>
          <a:p>
            <a:pPr algn="just" rtl="1"/>
            <a:r>
              <a:rPr lang="fa-IR" sz="3600" b="1" dirty="0" smtClean="0">
                <a:solidFill>
                  <a:srgbClr val="FF0000"/>
                </a:solidFill>
                <a:cs typeface="B Titr" pitchFamily="2" charset="-78"/>
              </a:rPr>
              <a:t>بيماريهاي پوستي </a:t>
            </a:r>
            <a:r>
              <a:rPr lang="fa-IR" sz="3200" b="1" dirty="0" smtClean="0">
                <a:cs typeface="B Titr" pitchFamily="2" charset="-78"/>
              </a:rPr>
              <a:t>:</a:t>
            </a: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بيماريهاي عمومي پوست ممكن است بدون ابتلا ساير نقاط </a:t>
            </a:r>
            <a:r>
              <a:rPr lang="fa-IR" sz="3200" b="1" dirty="0" smtClean="0">
                <a:cs typeface="B Titr" pitchFamily="2" charset="-78"/>
              </a:rPr>
              <a:t>بدن، </a:t>
            </a:r>
            <a:r>
              <a:rPr lang="fa-IR" sz="3200" b="1" dirty="0" smtClean="0">
                <a:cs typeface="B Titr" pitchFamily="2" charset="-78"/>
              </a:rPr>
              <a:t>در نوك پستان تظاهر نمايند .</a:t>
            </a: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     بعضي </a:t>
            </a:r>
            <a:r>
              <a:rPr lang="fa-IR" sz="3200" b="1" dirty="0" smtClean="0">
                <a:cs typeface="B Titr" pitchFamily="2" charset="-78"/>
              </a:rPr>
              <a:t>مادران به كرم هايي كه به نوك پستان ماليده مي شود حساس هستند و قطع مصرف </a:t>
            </a:r>
            <a:r>
              <a:rPr lang="fa-IR" sz="3200" b="1" dirty="0" smtClean="0">
                <a:cs typeface="B Titr" pitchFamily="2" charset="-78"/>
              </a:rPr>
              <a:t>آن، </a:t>
            </a:r>
            <a:r>
              <a:rPr lang="fa-IR" sz="3200" b="1" dirty="0" smtClean="0">
                <a:cs typeface="B Titr" pitchFamily="2" charset="-78"/>
              </a:rPr>
              <a:t>مشكل را حل ميكند</a:t>
            </a:r>
            <a:r>
              <a:rPr lang="fa-IR" sz="3200" b="1" dirty="0" smtClean="0">
                <a:cs typeface="B Titr" pitchFamily="2" charset="-78"/>
              </a:rPr>
              <a:t>. صابون </a:t>
            </a:r>
            <a:r>
              <a:rPr lang="fa-IR" sz="3200" b="1" dirty="0" smtClean="0">
                <a:cs typeface="B Titr" pitchFamily="2" charset="-78"/>
              </a:rPr>
              <a:t>،عطر ادكلن و شوينده ها نيز ممكن است دخيل باشند .</a:t>
            </a:r>
            <a:endParaRPr lang="en-US" sz="32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   گاهي </a:t>
            </a:r>
            <a:r>
              <a:rPr lang="fa-IR" sz="3200" b="1" dirty="0" smtClean="0">
                <a:cs typeface="B Titr" pitchFamily="2" charset="-78"/>
              </a:rPr>
              <a:t>نوك پستان </a:t>
            </a:r>
            <a:r>
              <a:rPr lang="fa-IR" sz="3200" b="1" dirty="0" smtClean="0">
                <a:cs typeface="B Titr" pitchFamily="2" charset="-78"/>
              </a:rPr>
              <a:t>مادر، </a:t>
            </a:r>
            <a:r>
              <a:rPr lang="fa-IR" sz="3200" b="1" dirty="0" smtClean="0">
                <a:cs typeface="B Titr" pitchFamily="2" charset="-78"/>
              </a:rPr>
              <a:t>به بزاق دهان كودك واكنش نشان </a:t>
            </a:r>
            <a:endParaRPr lang="fa-IR" sz="32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   مي </a:t>
            </a:r>
            <a:r>
              <a:rPr lang="fa-IR" sz="3200" b="1" dirty="0" smtClean="0">
                <a:cs typeface="B Titr" pitchFamily="2" charset="-78"/>
              </a:rPr>
              <a:t>دهد.</a:t>
            </a:r>
          </a:p>
          <a:p>
            <a:pPr algn="just" rtl="1"/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شقاق نوك پستان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524000"/>
            <a:ext cx="8715436" cy="4976834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cs typeface="B Titr" pitchFamily="2" charset="-78"/>
              </a:rPr>
              <a:t>اگر ارتباط مستقيمي بين زخم پستان و عوامل اختصاصي وجود نداشته باشد، نوك پستان به درمان نياز دارد كه ممكن است شامل 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شستن آن با آب و نمك </a:t>
            </a:r>
            <a:r>
              <a:rPr lang="fa-IR" sz="3200" b="1" dirty="0" smtClean="0">
                <a:cs typeface="B Titr" pitchFamily="2" charset="-78"/>
              </a:rPr>
              <a:t>يا يك محلول قليايي ضعيف مثل بيكربنات سديم (5گرم در 600 ميلي ليتر آب) يا كريستالهاي پرمنگنات پتاسيم و كرم يا پمادهاي استروئيدي ضعيف تا متوسط بعد از هربار تغذيه باشد.</a:t>
            </a:r>
            <a:endParaRPr lang="en-US" sz="32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شقاق نوك پستان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fa-IR" sz="3600" b="1" dirty="0" smtClean="0">
                <a:solidFill>
                  <a:srgbClr val="FF0000"/>
                </a:solidFill>
                <a:cs typeface="B Titr" pitchFamily="2" charset="-78"/>
              </a:rPr>
              <a:t>تجمع شير در زير پوست </a:t>
            </a:r>
            <a:r>
              <a:rPr lang="fa-IR" sz="3200" b="1" dirty="0" smtClean="0">
                <a:cs typeface="B Titr" pitchFamily="2" charset="-78"/>
              </a:rPr>
              <a:t>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3200" b="1" dirty="0" smtClean="0">
                <a:cs typeface="B Titr" pitchFamily="2" charset="-78"/>
              </a:rPr>
              <a:t>به صورت نقاط سفيد روي نوك پستان گرچه شايع نيست ولي سبب درد نوك پستان مي شود و مي تواند به مجاري بسته و ماستيت منجر گردد.به هر حال اغلب خود به خود برطرف شده ولي بعضي مواقع ممكن است نياز به برش داشته باشد تا به ملايمت تخليه گردد.</a:t>
            </a:r>
            <a:endParaRPr lang="en-US" sz="32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شقاق نوك پستان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524000"/>
            <a:ext cx="8401080" cy="4572000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a-IR" sz="3200" b="1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r>
              <a:rPr lang="fa-IR" sz="3200" b="1" dirty="0" smtClean="0">
                <a:cs typeface="B Titr" pitchFamily="2" charset="-78"/>
              </a:rPr>
              <a:t>بهترين اقدام آموزش مادر  درباره احتمال حساس شدن نوك پستان در چند روز اول تولد نوزاد و اهميت وضعيت شير دهي و گذاشتن صحيح شيرخوار به </a:t>
            </a:r>
            <a:r>
              <a:rPr lang="fa-IR" sz="3200" b="1" dirty="0" smtClean="0">
                <a:cs typeface="B Titr" pitchFamily="2" charset="-78"/>
              </a:rPr>
              <a:t>پستان</a:t>
            </a:r>
            <a:endParaRPr lang="fa-IR" sz="3200" b="1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r>
              <a:rPr lang="fa-IR" sz="3200" b="1" dirty="0" smtClean="0">
                <a:cs typeface="B Titr" pitchFamily="2" charset="-78"/>
              </a:rPr>
              <a:t>( </a:t>
            </a:r>
            <a:r>
              <a:rPr lang="en-US" sz="3200" b="1" dirty="0" smtClean="0">
                <a:cs typeface="B Titr" pitchFamily="2" charset="-78"/>
              </a:rPr>
              <a:t>attachment</a:t>
            </a:r>
            <a:r>
              <a:rPr lang="fa-IR" sz="3200" b="1" dirty="0" smtClean="0">
                <a:cs typeface="B Titr" pitchFamily="2" charset="-78"/>
              </a:rPr>
              <a:t>) است.                        </a:t>
            </a:r>
            <a:endParaRPr lang="en-US" sz="32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پيشگيري از شقاق نوك پستان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  <a:blipFill>
            <a:blip r:embed="rId2"/>
            <a:tile tx="0" ty="0" sx="40000" sy="40000" flip="none" algn="tl"/>
          </a:blip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>
              <a:buNone/>
            </a:pPr>
            <a:endParaRPr lang="fa-IR" sz="4000" b="1" dirty="0" smtClean="0"/>
          </a:p>
          <a:p>
            <a:pPr algn="ctr" rtl="1">
              <a:buNone/>
            </a:pPr>
            <a:endParaRPr lang="fa-IR" sz="4000" b="1" dirty="0" smtClean="0"/>
          </a:p>
          <a:p>
            <a:pPr algn="ctr" rtl="1">
              <a:buNone/>
            </a:pPr>
            <a:endParaRPr lang="fa-IR" sz="4000" b="1" dirty="0" smtClean="0"/>
          </a:p>
          <a:p>
            <a:pPr algn="ctr" rtl="1">
              <a:buNone/>
            </a:pPr>
            <a:r>
              <a:rPr lang="fa-IR" sz="7200" b="1" dirty="0" smtClean="0"/>
              <a:t>مشکلات پستان و شیردهی</a:t>
            </a:r>
          </a:p>
          <a:p>
            <a:pPr algn="ctr" rtl="1">
              <a:buNone/>
            </a:pPr>
            <a:endParaRPr lang="fa-IR" sz="4000" b="1" dirty="0" smtClean="0"/>
          </a:p>
          <a:p>
            <a:pPr algn="ctr" rtl="1">
              <a:buNone/>
            </a:pPr>
            <a:endParaRPr lang="fa-IR" sz="4000" b="1" dirty="0"/>
          </a:p>
          <a:p>
            <a:pPr algn="ctr" rtl="1">
              <a:buNone/>
            </a:pPr>
            <a:r>
              <a:rPr lang="fa-IR" sz="4000" b="1" dirty="0" smtClean="0"/>
              <a:t>تهیه کننده: آذررضاصفت </a:t>
            </a:r>
          </a:p>
          <a:p>
            <a:pPr algn="ctr" rtl="1">
              <a:buNone/>
            </a:pPr>
            <a:r>
              <a:rPr lang="fa-IR" sz="4000" b="1" dirty="0" smtClean="0"/>
              <a:t>سوپروایزرآموزشی</a:t>
            </a:r>
            <a:endParaRPr lang="en-US" sz="4000" b="1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07288" cy="4572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cs typeface="B Titr" pitchFamily="2" charset="-78"/>
              </a:rPr>
              <a:t>درصورتيكه آرئول در 2/5 سانتي متر عقب تر از قاعده نوك پستان، فشرده شود و نوك پستان فرو برود يا مقعر شود آنرا نوك پستان فرورفته گويند.</a:t>
            </a: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cs typeface="B Titr" pitchFamily="2" charset="-78"/>
              </a:rPr>
              <a:t>اگر </a:t>
            </a:r>
            <a:r>
              <a:rPr lang="fa-IR" sz="3200" b="1" dirty="0" smtClean="0">
                <a:cs typeface="B Titr" pitchFamily="2" charset="-78"/>
              </a:rPr>
              <a:t>نوك پستان با تحريك و فشردن ناحيه آرئول از دو طرف ،به طرف خارج برجسته شود ،نيازبه درمان خاصي ندارد به شرطي كه قابليت كشش پستان خوب باشد.</a:t>
            </a:r>
          </a:p>
          <a:p>
            <a:pPr algn="just" rtl="1">
              <a:lnSpc>
                <a:spcPct val="150000"/>
              </a:lnSpc>
            </a:pPr>
            <a:endParaRPr lang="en-US" sz="32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32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نوك صاف و فرو رفته پستان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91148"/>
          </a:xfrm>
        </p:spPr>
        <p:txBody>
          <a:bodyPr>
            <a:normAutofit/>
          </a:bodyPr>
          <a:lstStyle/>
          <a:p>
            <a:pPr algn="just" rtl="1"/>
            <a:r>
              <a:rPr lang="fa-IR" sz="3000" b="1" dirty="0" smtClean="0">
                <a:solidFill>
                  <a:srgbClr val="FFFF00"/>
                </a:solidFill>
                <a:cs typeface="B Titr" pitchFamily="2" charset="-78"/>
              </a:rPr>
              <a:t>استفاده از پوشش (محافظ ) پستان ( </a:t>
            </a:r>
            <a:r>
              <a:rPr lang="en-US" sz="3000" b="1" dirty="0" smtClean="0">
                <a:solidFill>
                  <a:srgbClr val="FFFF00"/>
                </a:solidFill>
                <a:cs typeface="B Titr" pitchFamily="2" charset="-78"/>
              </a:rPr>
              <a:t>Breast shell </a:t>
            </a:r>
            <a:r>
              <a:rPr lang="fa-IR" sz="3000" b="1" dirty="0" smtClean="0">
                <a:solidFill>
                  <a:srgbClr val="FFFF00"/>
                </a:solidFill>
                <a:cs typeface="B Titr" pitchFamily="2" charset="-78"/>
              </a:rPr>
              <a:t>)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3000" b="1" dirty="0" smtClean="0">
                <a:cs typeface="B Titr" pitchFamily="2" charset="-78"/>
              </a:rPr>
              <a:t>به طور معمول پوشش پستان طي سه ماهه سوم حاملگي به كار مي رود . در ابتدا چند ساعت در روز و به تدريج مدت آن افزايش مي يابد.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3000" b="1" dirty="0" smtClean="0">
                <a:cs typeface="B Titr" pitchFamily="2" charset="-78"/>
              </a:rPr>
              <a:t>اگر تا زمان تولد </a:t>
            </a:r>
            <a:r>
              <a:rPr lang="fa-IR" sz="3000" b="1" dirty="0" smtClean="0">
                <a:cs typeface="B Titr" pitchFamily="2" charset="-78"/>
              </a:rPr>
              <a:t>نوزاد،  </a:t>
            </a:r>
            <a:r>
              <a:rPr lang="fa-IR" sz="3000" b="1" dirty="0" smtClean="0">
                <a:cs typeface="B Titr" pitchFamily="2" charset="-78"/>
              </a:rPr>
              <a:t>اصلاح نشود، مادر می تواند نیم ساعت قبل از شیردادن، پوشش پستان را بپوشد تا نوک آن بیرون کشیده شود.</a:t>
            </a:r>
          </a:p>
          <a:p>
            <a:pPr algn="just" rtl="1"/>
            <a:endParaRPr lang="en-US" sz="2800" b="1" dirty="0" smtClean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نوك صاف و فرو رفته پستان  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524000"/>
            <a:ext cx="8856984" cy="4572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استفاده از سرنگ </a:t>
            </a:r>
            <a:endParaRPr lang="fa-IR" sz="32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براي نوك پستان هاي كوچك ،از سرنگ هاي 10سي سي و براي پستان هاي بزرگ از سرنگ 20 سي سي استفاده مي شود.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انتهای سرنگ را با تیغ  بریده، پیستون را درآورده و از محل بریده شده وارد نموده  و قسمت صاف سرنگ را به آرئول گذاشته و با کشش برای مدت 30 تا 60 ثانیه، نوک پستان را به بیرون بکشید.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نوك صاف و فرو رفته پستان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79296" cy="4572000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3200" b="1" dirty="0" smtClean="0">
                <a:cs typeface="B Titr" pitchFamily="2" charset="-78"/>
              </a:rPr>
              <a:t>كمي بعد از زايمان ،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شبكه عروقي پستان </a:t>
            </a:r>
            <a:r>
              <a:rPr lang="fa-IR" sz="3200" b="1" dirty="0" smtClean="0">
                <a:cs typeface="B Titr" pitchFamily="2" charset="-78"/>
              </a:rPr>
              <a:t>افزايش مي يابد و توليد شير هم به تدريج زياد مي شود به طوري كه تا روز 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سوم </a:t>
            </a:r>
            <a:r>
              <a:rPr lang="fa-IR" sz="3200" b="1" dirty="0" smtClean="0">
                <a:cs typeface="B Titr" pitchFamily="2" charset="-78"/>
              </a:rPr>
              <a:t>بعد از زايمان ، شير به مقدار فراوان ترشح مي شود. اين دو عامل باعث مي شوند كه پستان در لمس ،قوام محكم تا سفت داشته و دردناك و گرم باشد.</a:t>
            </a:r>
            <a:endParaRPr lang="en-US" sz="32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3200" b="1" dirty="0" smtClean="0">
                <a:cs typeface="B Titr" pitchFamily="2" charset="-78"/>
              </a:rPr>
              <a:t>اگر شيرخوار از موقع تولد به طور مكرر از پستان مادر شير بخورد،احتمال بروز احتقان كمتر مي شود. </a:t>
            </a:r>
            <a:endParaRPr lang="en-US" sz="32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endParaRPr lang="en-US" sz="32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احتقان پستان 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08504" cy="5119710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800" b="1" dirty="0" smtClean="0">
                <a:cs typeface="B Titr" pitchFamily="2" charset="-78"/>
              </a:rPr>
              <a:t>به مادر توصيه مي شود :</a:t>
            </a:r>
          </a:p>
          <a:p>
            <a:pPr marL="514350" indent="-514350" algn="just" rtl="1">
              <a:buSzPct val="89000"/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به طور مكرر و نامحدود ( هر 1 تا 3 ساعت )شير بدهد تا پستان ها به خوبي تخليه شوند.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SzPct val="89000"/>
              <a:buFont typeface="+mj-lt"/>
              <a:buAutoNum type="arabicPeriod"/>
            </a:pP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SzPct val="89000"/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قبل از هربار شيردهي مقداري از شير را بدوشد تا آرئول نرم شوند .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SzPct val="89000"/>
              <a:buFont typeface="+mj-lt"/>
              <a:buAutoNum type="arabicPeriod"/>
            </a:pP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SzPct val="89000"/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قبل از دوشيدن يا شير دادن به كودك ، به مدت 20دقيقه كيسه آب گرم روي پستان خود بگذارد تا جريان شير و رگ كردن پستان فعال شود.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2800" b="1" dirty="0" smtClean="0">
                <a:cs typeface="B Titr" pitchFamily="2" charset="-78"/>
              </a:rPr>
              <a:t> </a:t>
            </a:r>
            <a:endParaRPr lang="en-US" sz="2800" b="1" dirty="0" smtClean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احتقان پستان 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524000"/>
            <a:ext cx="8715436" cy="4572000"/>
          </a:xfrm>
        </p:spPr>
        <p:txBody>
          <a:bodyPr>
            <a:normAutofit lnSpcReduction="10000"/>
          </a:bodyPr>
          <a:lstStyle/>
          <a:p>
            <a:pPr marL="514350" indent="-514350" algn="just" rtl="1">
              <a:buFont typeface="+mj-lt"/>
              <a:buAutoNum type="arabicPeriod" startAt="4"/>
            </a:pPr>
            <a:r>
              <a:rPr lang="fa-IR" sz="2800" b="1" dirty="0" smtClean="0">
                <a:cs typeface="B Titr" pitchFamily="2" charset="-78"/>
              </a:rPr>
              <a:t>به فرزندش بر حسب تقاضاي او شير دهد .اجازه دهد كه شيرخوار از پستان اول آن قدر تغذيه كند تا سير شود و خودش آن را رها كند. 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4"/>
            </a:pP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4"/>
            </a:pPr>
            <a:r>
              <a:rPr lang="fa-IR" sz="2800" b="1" dirty="0" smtClean="0">
                <a:cs typeface="B Titr" pitchFamily="2" charset="-78"/>
              </a:rPr>
              <a:t>در صورت نياز شيرخوار را جهت شيرخوردن از خواب بيدار كند. 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None/>
            </a:pPr>
            <a:r>
              <a:rPr lang="fa-IR" sz="2800" b="1" dirty="0" smtClean="0">
                <a:cs typeface="B Titr" pitchFamily="2" charset="-78"/>
              </a:rPr>
              <a:t> 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6"/>
            </a:pPr>
            <a:r>
              <a:rPr lang="fa-IR" sz="2800" b="1" dirty="0" smtClean="0">
                <a:cs typeface="B Titr" pitchFamily="2" charset="-78"/>
              </a:rPr>
              <a:t>مابين شيردهي ،براي تسكين و كاهش اتساع عروق و تورم مي تواند از كمپرس سرد استفاده نمايد. 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6"/>
            </a:pP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6"/>
            </a:pPr>
            <a:r>
              <a:rPr lang="fa-IR" sz="2800" b="1" dirty="0" smtClean="0">
                <a:cs typeface="B Titr" pitchFamily="2" charset="-78"/>
              </a:rPr>
              <a:t>در موقع شير دادن ،پستان را به طرف نوك آن ماساژ دهد. </a:t>
            </a:r>
            <a:endParaRPr lang="en-US" sz="2800" b="1" dirty="0" smtClean="0">
              <a:cs typeface="B Titr" pitchFamily="2" charset="-78"/>
            </a:endParaRPr>
          </a:p>
          <a:p>
            <a:pPr algn="just" rtl="1"/>
            <a:endParaRPr lang="en-US" sz="2800" b="1" dirty="0" smtClean="0">
              <a:cs typeface="B Titr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احتقان پستان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marL="742950" indent="-742950" algn="just" rtl="1">
              <a:buClr>
                <a:srgbClr val="FF0000"/>
              </a:buClr>
              <a:buFont typeface="+mj-lt"/>
              <a:buAutoNum type="arabicPeriod" startAt="8"/>
            </a:pPr>
            <a:r>
              <a:rPr lang="fa-IR" sz="3600" b="1" dirty="0" smtClean="0">
                <a:cs typeface="B Titr" pitchFamily="2" charset="-78"/>
              </a:rPr>
              <a:t>وضعيت هاي شيردهي را تغيير دهد تا تمام نواحي پستان به خوبي تخليه گردد. </a:t>
            </a:r>
          </a:p>
          <a:p>
            <a:pPr marL="742950" indent="-742950" algn="just" rtl="1">
              <a:buClr>
                <a:srgbClr val="FF0000"/>
              </a:buClr>
              <a:buFont typeface="+mj-lt"/>
              <a:buAutoNum type="arabicPeriod" startAt="8"/>
            </a:pPr>
            <a:endParaRPr lang="en-US" sz="3600" b="1" dirty="0" smtClean="0">
              <a:cs typeface="B Titr" pitchFamily="2" charset="-78"/>
            </a:endParaRPr>
          </a:p>
          <a:p>
            <a:pPr marL="742950" indent="-742950" algn="just" rtl="1">
              <a:buClr>
                <a:srgbClr val="FF0000"/>
              </a:buClr>
              <a:buFont typeface="+mj-lt"/>
              <a:buAutoNum type="arabicPeriod" startAt="8"/>
            </a:pPr>
            <a:r>
              <a:rPr lang="fa-IR" sz="3600" b="1" dirty="0" smtClean="0">
                <a:cs typeface="B Titr" pitchFamily="2" charset="-78"/>
              </a:rPr>
              <a:t>بعد از هر نوبت شير دادن به مدت 20 دقيقه كيسه آب سرد روي پستان خود بگذارد. </a:t>
            </a:r>
          </a:p>
          <a:p>
            <a:pPr marL="742950" indent="-742950" algn="just" rtl="1">
              <a:buClr>
                <a:srgbClr val="FF0000"/>
              </a:buClr>
              <a:buFont typeface="+mj-lt"/>
              <a:buAutoNum type="arabicPeriod" startAt="8"/>
            </a:pPr>
            <a:endParaRPr lang="fa-IR" sz="3600" b="1" dirty="0" smtClean="0">
              <a:cs typeface="B Titr" pitchFamily="2" charset="-78"/>
            </a:endParaRPr>
          </a:p>
          <a:p>
            <a:pPr marL="742950" indent="-742950" algn="just" rtl="1">
              <a:buFont typeface="+mj-lt"/>
              <a:buAutoNum type="arabicPeriod" startAt="8"/>
            </a:pPr>
            <a:r>
              <a:rPr lang="fa-IR" sz="3600" b="1" dirty="0" smtClean="0">
                <a:cs typeface="B Titr" pitchFamily="2" charset="-78"/>
              </a:rPr>
              <a:t>شيردهي را از پستان پر شروع نمايد. </a:t>
            </a:r>
            <a:endParaRPr lang="en-US" sz="3600" b="1" dirty="0" smtClean="0">
              <a:cs typeface="B Titr" pitchFamily="2" charset="-78"/>
            </a:endParaRPr>
          </a:p>
          <a:p>
            <a:pPr marL="514350" indent="-514350" algn="just" rtl="1">
              <a:buClr>
                <a:srgbClr val="FF0000"/>
              </a:buClr>
              <a:buSzPct val="86000"/>
              <a:buFont typeface="+mj-lt"/>
              <a:buAutoNum type="arabicPeriod" startAt="8"/>
            </a:pPr>
            <a:endParaRPr lang="en-US" sz="3300" b="1" dirty="0" smtClean="0">
              <a:cs typeface="B Titr" pitchFamily="2" charset="-78"/>
            </a:endParaRPr>
          </a:p>
          <a:p>
            <a:pPr marL="514350" indent="-514350" algn="just" rtl="1">
              <a:lnSpc>
                <a:spcPct val="160000"/>
              </a:lnSpc>
              <a:buClr>
                <a:srgbClr val="FF0000"/>
              </a:buClr>
              <a:buSzPct val="86000"/>
              <a:buFont typeface="+mj-lt"/>
              <a:buAutoNum type="arabicPeriod" startAt="8"/>
            </a:pPr>
            <a:r>
              <a:rPr lang="fa-IR" sz="3000" b="1" dirty="0" smtClean="0">
                <a:cs typeface="B Titr" pitchFamily="2" charset="-78"/>
              </a:rPr>
              <a:t>گذاشتن برگ هاي كلم سرد شده  روي پستان مادر ممكن است اثرات مشابهي در بعضي از مادران داشته باشد . استفاده از برگ كلم سبز حتي خيلي سريع تر از كمپرس يخ و يا ساير درمانها ي ديگر به رفع احتقان پستان كمك مي نمايد .</a:t>
            </a:r>
            <a:endParaRPr lang="en-US" sz="30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8"/>
            </a:pPr>
            <a:endParaRPr lang="fa-IR" sz="2800" b="1" dirty="0" smtClean="0">
              <a:cs typeface="B Titr" pitchFamily="2" charset="-78"/>
            </a:endParaRPr>
          </a:p>
          <a:p>
            <a:pPr algn="r" rtl="1"/>
            <a:endParaRPr lang="en-US" sz="2400" b="1" dirty="0" smtClean="0">
              <a:cs typeface="B Titr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احتقان پستان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fa-IR" sz="2800" b="1" dirty="0" smtClean="0">
                <a:cs typeface="B Titr" pitchFamily="2" charset="-78"/>
              </a:rPr>
              <a:t>احتقان و توليد شير به طور معمول در چند روز اول اتفاق مي افتد و در بعضي از مادران توليد بيش از حد شير پايدار مي ماند . اين حالت علاوه بر اين كه براي مادر ناراحت كننده است ممكن است به مجراي بسته و ماستيت هم منجر شود . </a:t>
            </a:r>
          </a:p>
          <a:p>
            <a:pPr algn="just" rtl="1">
              <a:buNone/>
            </a:pPr>
            <a:endParaRPr lang="en-US" sz="28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درمان </a:t>
            </a:r>
            <a:r>
              <a:rPr lang="fa-IR" sz="2800" b="1" dirty="0" smtClean="0">
                <a:cs typeface="B Titr" pitchFamily="2" charset="-78"/>
              </a:rPr>
              <a:t>: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2800" b="1" dirty="0" smtClean="0">
                <a:cs typeface="B Titr" pitchFamily="2" charset="-78"/>
              </a:rPr>
              <a:t>در هر وعده تغذيه ،از يكي از پستان ها به تناوب شير داده شود . وقتي شيرخوار به طور مكرر (حداقل هر 5/2الي 3 ساعت ) شير بخورد اين روش نتيجه خوبي مي دهد.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buNone/>
            </a:pPr>
            <a:endParaRPr lang="en-US" sz="28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توليد زياد شير 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لمس يك توده حساس در پستان مادري كه شير مي دهد و قبلا سالم بوده ،</a:t>
            </a:r>
            <a:r>
              <a:rPr lang="fa-IR" sz="2800" b="1" dirty="0" smtClean="0">
                <a:cs typeface="B Titr" pitchFamily="2" charset="-78"/>
              </a:rPr>
              <a:t>احتمالاً </a:t>
            </a:r>
            <a:r>
              <a:rPr lang="fa-IR" sz="2800" b="1" dirty="0" smtClean="0">
                <a:cs typeface="B Titr" pitchFamily="2" charset="-78"/>
              </a:rPr>
              <a:t>به علت بسته شدن يك يا چند مجراي جمع كننده شير است.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مجاري بسته 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علل :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فاصله طولاني بين دفعات شيردهي 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تخليه </a:t>
            </a:r>
            <a:r>
              <a:rPr lang="fa-IR" sz="2800" b="1" dirty="0" smtClean="0">
                <a:cs typeface="B Titr" pitchFamily="2" charset="-78"/>
              </a:rPr>
              <a:t>ناكامل پستان ،ضربه و فشار به پستان 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مناسب نبودن  اندازه سينه بند 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 خوابيدن به شكم ،سفت بستن (آغوشي ) بچه 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به خواب رفتن شيرخوار در روي پستان و نامناسب بستن كمر بند صندلي هنگام مسافرت</a:t>
            </a:r>
            <a:endParaRPr lang="en-US" sz="2800" b="1" dirty="0" smtClean="0">
              <a:cs typeface="B Titr" pitchFamily="2" charset="-7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مجاري بسته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FFFF00"/>
                </a:solidFill>
                <a:cs typeface="B Titr" pitchFamily="2" charset="-78"/>
              </a:rPr>
              <a:t>1-آگاهي از علل مشكلات پستان 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FFFF00"/>
                </a:solidFill>
                <a:cs typeface="B Titr" pitchFamily="2" charset="-78"/>
              </a:rPr>
              <a:t>2-شناخت نشانه ها و علايم مشكلات پستان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FFFF00"/>
                </a:solidFill>
                <a:cs typeface="B Titr" pitchFamily="2" charset="-78"/>
              </a:rPr>
              <a:t>آشنايي با نحوه درمان</a:t>
            </a:r>
            <a:r>
              <a:rPr lang="fa-IR" sz="3600" b="1" dirty="0">
                <a:solidFill>
                  <a:srgbClr val="FFFF00"/>
                </a:solidFill>
                <a:cs typeface="B Titr" pitchFamily="2" charset="-78"/>
              </a:rPr>
              <a:t> مشكلات </a:t>
            </a:r>
            <a:r>
              <a:rPr lang="fa-IR" sz="3600" b="1" dirty="0" smtClean="0">
                <a:solidFill>
                  <a:srgbClr val="FFFF00"/>
                </a:solidFill>
                <a:cs typeface="B Titr" pitchFamily="2" charset="-78"/>
              </a:rPr>
              <a:t>پستان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FFFF00"/>
                </a:solidFill>
                <a:cs typeface="B Titr" pitchFamily="2" charset="-78"/>
              </a:rPr>
              <a:t>4- راهنمايي به مادران براي تداوم شيردهي</a:t>
            </a:r>
            <a:endParaRPr lang="en-US" sz="3600" b="1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>اهداف آموزشي</a:t>
            </a:r>
            <a:endParaRPr lang="en-US" sz="4400" b="1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6285277"/>
      </p:ext>
    </p:extLst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48272"/>
          </a:xfrm>
        </p:spPr>
        <p:txBody>
          <a:bodyPr>
            <a:normAutofit lnSpcReduction="10000"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شيردهي مكرر به تخليه پستان و برطرف كردن انسداد كمك مي كند . از شير گرفتن شيرخوار در اين زمان به علت امكان عوارض ماستيت و تشكيل آبسه ممنوع است .</a:t>
            </a:r>
          </a:p>
          <a:p>
            <a:pPr marL="514350" indent="-514350" algn="just" rtl="1">
              <a:buFont typeface="+mj-lt"/>
              <a:buAutoNum type="arabicPeriod"/>
            </a:pP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شروع شيردهي بايد ابتدا از پستان مبتلا باشد تا تخليه موثر را تقويت كند. </a:t>
            </a:r>
          </a:p>
          <a:p>
            <a:pPr marL="514350" indent="-514350" algn="just" rtl="1">
              <a:buFont typeface="+mj-lt"/>
              <a:buAutoNum type="arabicPeriod"/>
            </a:pP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شيرخوار در وضعيت صحيح به پستان گذاشته شود. 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مادر بايد وضعيت هاي متفاوتي را امتحان كند . جاذبه زمين مي تواند به تخليه مجراي مبتلا كمك نمايد. 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endParaRPr lang="en-US" sz="28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مجاري بسته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524000"/>
            <a:ext cx="8401080" cy="4572000"/>
          </a:xfrm>
        </p:spPr>
        <p:txBody>
          <a:bodyPr/>
          <a:lstStyle/>
          <a:p>
            <a:pPr marL="514350" indent="-514350" algn="just" rtl="1">
              <a:buFont typeface="+mj-lt"/>
              <a:buAutoNum type="arabicPeriod" startAt="5"/>
            </a:pPr>
            <a:r>
              <a:rPr lang="fa-IR" b="1" dirty="0" smtClean="0">
                <a:cs typeface="B Titr" pitchFamily="2" charset="-78"/>
              </a:rPr>
              <a:t>قبل و حين شيردهي ،جهت تقويت جريان شير از كيسه آبگرم و بعد از هربار شيردهي جهت تسكين ،از كيسه آب سرد استفاده گردد. </a:t>
            </a:r>
            <a:endParaRPr lang="en-US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5"/>
            </a:pPr>
            <a:endParaRPr lang="en-US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5"/>
            </a:pPr>
            <a:r>
              <a:rPr lang="fa-IR" b="1" dirty="0" smtClean="0">
                <a:cs typeface="B Titr" pitchFamily="2" charset="-78"/>
              </a:rPr>
              <a:t>هنگام شيردادن يا دوشيدن شير ،ناحيه مبتلا از بالا به طرف نوك پستان به ملايمت ماساژ داده شود.</a:t>
            </a:r>
          </a:p>
          <a:p>
            <a:pPr marL="514350" indent="-514350" algn="just" rtl="1">
              <a:buFont typeface="+mj-lt"/>
              <a:buAutoNum type="arabicPeriod" startAt="5"/>
            </a:pPr>
            <a:endParaRPr lang="en-US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5"/>
            </a:pPr>
            <a:r>
              <a:rPr lang="fa-IR" b="1" dirty="0" smtClean="0">
                <a:cs typeface="B Titr" pitchFamily="2" charset="-78"/>
              </a:rPr>
              <a:t>اگر كودك نمي تواند پستان را كاملا خالي نمايد ،بايد شير را با دست دوشيد . دوشيدن در زير دوش آب گرم اغلب موثر است. </a:t>
            </a:r>
            <a:endParaRPr lang="en-US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5"/>
            </a:pPr>
            <a:endParaRPr lang="en-US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 startAt="5"/>
            </a:pPr>
            <a:r>
              <a:rPr lang="fa-IR" b="1" dirty="0" smtClean="0">
                <a:cs typeface="B Titr" pitchFamily="2" charset="-78"/>
              </a:rPr>
              <a:t>جهت كمك به رگ كردن پستان ،مادر بايد آرامش داشته باشد. </a:t>
            </a:r>
            <a:endParaRPr lang="en-US" b="1" dirty="0" smtClean="0">
              <a:cs typeface="B Titr" pitchFamily="2" charset="-78"/>
            </a:endParaRPr>
          </a:p>
          <a:p>
            <a:pPr marL="514350" indent="-514350" algn="r" rtl="1">
              <a:buFont typeface="+mj-lt"/>
              <a:buAutoNum type="arabicPeriod" startAt="5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درمان مجاري بسته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827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itchFamily="2" charset="-78"/>
              </a:rPr>
              <a:t>ماستيت يا التهاب پستان (يا قسمتي از آن ) اغلب متعاقب انسداد جريان شير اتفاق مي افتد زيرا شير از مجاري به داخل بافت هاي اطراف نشت مي كند كه لزوما نشانگر عفونت نيست. </a:t>
            </a:r>
            <a:endParaRPr lang="en-US" sz="24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FFFF00"/>
                </a:solidFill>
                <a:cs typeface="B Titr" pitchFamily="2" charset="-78"/>
              </a:rPr>
              <a:t>ماستيت غيرعفوني </a:t>
            </a:r>
            <a:r>
              <a:rPr lang="fa-IR" sz="2400" b="1" dirty="0" smtClean="0">
                <a:cs typeface="B Titr" pitchFamily="2" charset="-78"/>
              </a:rPr>
              <a:t>: متعاقب نشت شير به داخل بافت هاي يك مجراي بسته ايجاد مي شود .</a:t>
            </a:r>
            <a:endParaRPr lang="en-US" sz="24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FFFF00"/>
                </a:solidFill>
                <a:cs typeface="B Titr" pitchFamily="2" charset="-78"/>
              </a:rPr>
              <a:t>ماستيت عفوني شامل </a:t>
            </a:r>
            <a:r>
              <a:rPr lang="fa-IR" sz="2400" b="1" dirty="0" smtClean="0">
                <a:cs typeface="B Titr" pitchFamily="2" charset="-78"/>
              </a:rPr>
              <a:t>:</a:t>
            </a:r>
            <a:endParaRPr lang="en-US" sz="24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FFFF00"/>
                </a:solidFill>
                <a:cs typeface="B Titr" pitchFamily="2" charset="-78"/>
              </a:rPr>
              <a:t>الف</a:t>
            </a:r>
            <a:r>
              <a:rPr lang="fa-IR" sz="2400" b="1" dirty="0" smtClean="0">
                <a:cs typeface="B Titr" pitchFamily="2" charset="-78"/>
              </a:rPr>
              <a:t>)سلوليت بافت هم بند بين لوبولي </a:t>
            </a:r>
            <a:endParaRPr lang="en-US" sz="24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FFFF00"/>
                </a:solidFill>
                <a:cs typeface="B Titr" pitchFamily="2" charset="-78"/>
              </a:rPr>
              <a:t>ب</a:t>
            </a:r>
            <a:r>
              <a:rPr lang="fa-IR" sz="2400" b="1" dirty="0" smtClean="0">
                <a:cs typeface="B Titr" pitchFamily="2" charset="-78"/>
              </a:rPr>
              <a:t>) عفونت مجاري شير همراه با آدنيت </a:t>
            </a:r>
            <a:endParaRPr lang="en-US" sz="24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endParaRPr lang="en-US" sz="24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ماستيت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643602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800" b="1" dirty="0" smtClean="0">
                <a:cs typeface="B Titr" pitchFamily="2" charset="-78"/>
              </a:rPr>
              <a:t>تخليه ناكافي پستان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2800" b="1" dirty="0" smtClean="0">
                <a:cs typeface="B Titr" pitchFamily="2" charset="-78"/>
              </a:rPr>
              <a:t>آسيب به نوك و بافت پستان آسيب ديده و منابع خارجي عفونت 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ساير علل </a:t>
            </a:r>
            <a:r>
              <a:rPr lang="fa-IR" sz="2800" b="1" dirty="0" smtClean="0">
                <a:cs typeface="B Titr" pitchFamily="2" charset="-78"/>
              </a:rPr>
              <a:t>: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عفونت هاي ويروسي مثل اوريون 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ضربه هاي مكرر (لگد ،فشار )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استرس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خستگي 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ناخوشي عمومي 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سوء </a:t>
            </a:r>
            <a:r>
              <a:rPr lang="fa-IR" sz="2800" b="1" dirty="0" smtClean="0">
                <a:cs typeface="B Titr" pitchFamily="2" charset="-78"/>
              </a:rPr>
              <a:t>تغذيه </a:t>
            </a:r>
            <a:endParaRPr lang="en-US" sz="2800" b="1" dirty="0" smtClean="0">
              <a:cs typeface="B Tit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 پايين بودن سطح </a:t>
            </a:r>
            <a:r>
              <a:rPr lang="en-US" sz="2800" b="1" dirty="0" err="1" smtClean="0">
                <a:cs typeface="B Titr" pitchFamily="2" charset="-78"/>
              </a:rPr>
              <a:t>IgA</a:t>
            </a:r>
            <a:r>
              <a:rPr lang="en-US" sz="2800" b="1" dirty="0" smtClean="0">
                <a:cs typeface="B Titr" pitchFamily="2" charset="-78"/>
              </a:rPr>
              <a:t>  </a:t>
            </a:r>
            <a:r>
              <a:rPr lang="fa-IR" sz="2800" b="1" dirty="0" smtClean="0">
                <a:cs typeface="B Titr" pitchFamily="2" charset="-78"/>
              </a:rPr>
              <a:t> ، لاكتوفرين 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buNone/>
            </a:pPr>
            <a:endParaRPr lang="en-US" sz="28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>علل ماستيت 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000108"/>
            <a:ext cx="8543956" cy="5500726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en-US" sz="28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درمان ماستيت غير عفوني </a:t>
            </a:r>
            <a:endParaRPr lang="en-US" sz="2800" b="1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800" b="1" dirty="0" smtClean="0">
                <a:cs typeface="B Titr" pitchFamily="2" charset="-78"/>
              </a:rPr>
              <a:t>تخليه مكرر و كامل پستان ،سبب احساس راحتي پستان مي شود كه به دليل خروج شير و كاهش فشار پستان است.</a:t>
            </a:r>
            <a:endParaRPr lang="en-US" sz="28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درمان ماستيت عفوني </a:t>
            </a:r>
            <a:endParaRPr lang="en-US" sz="2800" b="1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800" b="1" dirty="0" smtClean="0">
                <a:cs typeface="B Titr" pitchFamily="2" charset="-78"/>
              </a:rPr>
              <a:t>در صورت شك  به  ماستيت  عفوني ، بايد  هر چه  زودتر  درمان   با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800" b="1" dirty="0" smtClean="0">
                <a:cs typeface="B Titr" pitchFamily="2" charset="-78"/>
              </a:rPr>
              <a:t>آنتي بيوتيك را  شروع و  به  مدت 10  روز  ادامه داد.</a:t>
            </a:r>
            <a:endParaRPr lang="en-US" sz="2800" b="1" dirty="0" smtClean="0">
              <a:cs typeface="B Titr" pitchFamily="2" charset="-78"/>
            </a:endParaRPr>
          </a:p>
          <a:p>
            <a:pPr algn="r" rtl="1"/>
            <a:endParaRPr lang="en-US" sz="28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>درمان ماستيت </a:t>
            </a:r>
            <a:r>
              <a:rPr sz="4400" b="1" smtClean="0">
                <a:cs typeface="B Titr" pitchFamily="2" charset="-78"/>
              </a:rPr>
              <a:t/>
            </a:r>
            <a:br>
              <a:rPr sz="4400" b="1" smtClean="0">
                <a:cs typeface="B Titr" pitchFamily="2" charset="-78"/>
              </a:rPr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fa-IR" sz="3200" b="1" dirty="0" smtClean="0">
              <a:cs typeface="B Titr" pitchFamily="2" charset="-78"/>
            </a:endParaRPr>
          </a:p>
          <a:p>
            <a:pPr algn="just" rtl="1"/>
            <a:endParaRPr lang="en-US" sz="3200" b="1" dirty="0" smtClean="0">
              <a:cs typeface="B Titr" pitchFamily="2" charset="-78"/>
            </a:endParaRPr>
          </a:p>
          <a:p>
            <a:pPr algn="just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آبسه پستان </a:t>
            </a:r>
          </a:p>
          <a:p>
            <a:pPr algn="just" rtl="1">
              <a:buFont typeface="Wingdings" pitchFamily="2" charset="2"/>
              <a:buChar char="v"/>
            </a:pPr>
            <a:endParaRPr lang="en-US" sz="3200" b="1" dirty="0" smtClean="0">
              <a:cs typeface="B Titr" pitchFamily="2" charset="-78"/>
            </a:endParaRPr>
          </a:p>
          <a:p>
            <a:pPr algn="just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تهاجم ثانويه ارگانيزم هاي قارچي مثل كانديدا آلبيكانس </a:t>
            </a:r>
            <a:endParaRPr lang="en-US" sz="3200" b="1" dirty="0" smtClean="0">
              <a:cs typeface="B Titr" pitchFamily="2" charset="-78"/>
            </a:endParaRPr>
          </a:p>
          <a:p>
            <a:pPr algn="just" rtl="1"/>
            <a:endParaRPr lang="en-US" sz="32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>عوارض ماستيت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929330"/>
          </a:xfrm>
        </p:spPr>
        <p:txBody>
          <a:bodyPr>
            <a:normAutofit/>
          </a:bodyPr>
          <a:lstStyle/>
          <a:p>
            <a:pPr algn="just" rtl="1"/>
            <a:r>
              <a:rPr lang="fa-IR" sz="2800" b="1" dirty="0" smtClean="0">
                <a:cs typeface="B Titr" pitchFamily="2" charset="-78"/>
              </a:rPr>
              <a:t>یک تجمع موضعی چرک است.</a:t>
            </a:r>
          </a:p>
          <a:p>
            <a:pPr algn="just" rtl="1"/>
            <a:r>
              <a:rPr lang="fa-IR" sz="2800" b="1" dirty="0" smtClean="0">
                <a:cs typeface="B Titr" pitchFamily="2" charset="-78"/>
              </a:rPr>
              <a:t>علل: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تخلیه ناکافی  </a:t>
            </a:r>
            <a:r>
              <a:rPr lang="fa-IR" sz="2800" b="1" dirty="0" smtClean="0">
                <a:cs typeface="B Titr" pitchFamily="2" charset="-78"/>
              </a:rPr>
              <a:t>عفونت باکتریایی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درمان ناکافی یا عدم درمان ماستیت عفونی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800" b="1" dirty="0" smtClean="0">
                <a:cs typeface="B Titr" pitchFamily="2" charset="-78"/>
              </a:rPr>
              <a:t>از شیرگرفتن ناگهانی یک حمله التهاب حاد پستان</a:t>
            </a:r>
          </a:p>
          <a:p>
            <a:pPr marL="514350" indent="-514350" algn="just" rtl="1">
              <a:buFont typeface="+mj-lt"/>
              <a:buAutoNum type="arabicPeriod"/>
            </a:pPr>
            <a:endParaRPr lang="fa-IR" sz="2800" b="1" dirty="0" smtClean="0">
              <a:cs typeface="B Titr" pitchFamily="2" charset="-78"/>
            </a:endParaRPr>
          </a:p>
          <a:p>
            <a:pPr algn="just" rtl="1"/>
            <a:r>
              <a:rPr lang="fa-IR" sz="2800" b="1" dirty="0" smtClean="0">
                <a:cs typeface="B Titr" pitchFamily="2" charset="-78"/>
              </a:rPr>
              <a:t>علایم: بی حالی، تهوع، خستگی زیاد، درد عضلانی همراه  با تورم، درد و قرمزی موضعی</a:t>
            </a:r>
          </a:p>
          <a:p>
            <a:pPr algn="just" rtl="1"/>
            <a:endParaRPr lang="fa-IR" sz="2800" b="1" dirty="0" smtClean="0">
              <a:cs typeface="B Titr" pitchFamily="2" charset="-78"/>
            </a:endParaRPr>
          </a:p>
          <a:p>
            <a:pPr algn="just" rtl="1"/>
            <a:r>
              <a:rPr lang="fa-IR" sz="2800" b="1" dirty="0" smtClean="0">
                <a:cs typeface="B Titr" pitchFamily="2" charset="-78"/>
              </a:rPr>
              <a:t>درمان:  استراحت و تخلیه کامل پستان( هرچند ساعت یکبار) </a:t>
            </a: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،</a:t>
            </a:r>
            <a:r>
              <a:rPr lang="fa-IR" sz="2800" b="1" dirty="0" smtClean="0">
                <a:cs typeface="B Titr" pitchFamily="2" charset="-78"/>
              </a:rPr>
              <a:t> تخلیه باز جراحی همراه با مصرف آنتی بیوتیک </a:t>
            </a: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،</a:t>
            </a:r>
            <a:r>
              <a:rPr lang="fa-IR" sz="2800" b="1" dirty="0" smtClean="0">
                <a:cs typeface="B Titr" pitchFamily="2" charset="-78"/>
              </a:rPr>
              <a:t> آسپیراسیون مکرر آبسه (با کنترل از طریق سونوگرافی)</a:t>
            </a:r>
          </a:p>
          <a:p>
            <a:pPr algn="just" rtl="1"/>
            <a:endParaRPr lang="en-US" sz="28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>آبسه پستان </a:t>
            </a:r>
            <a:r>
              <a:rPr lang="fa-IR" sz="4400" b="1" dirty="0" smtClean="0">
                <a:cs typeface="B Titr" pitchFamily="2" charset="-78"/>
              </a:rPr>
              <a:t/>
            </a:r>
            <a:br>
              <a:rPr lang="fa-IR" sz="4400" b="1" dirty="0" smtClean="0">
                <a:cs typeface="B Titr" pitchFamily="2" charset="-78"/>
              </a:rPr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rtl="1"/>
            <a:r>
              <a:rPr lang="fa-IR" sz="3200" b="1" dirty="0" smtClean="0">
                <a:solidFill>
                  <a:srgbClr val="FFFF00"/>
                </a:solidFill>
              </a:rPr>
              <a:t>خروج شیر از پستان در اواخر حاملگی و طی دو هفته اول بعد از زایمان به طور معمول به دلایل زیر است:</a:t>
            </a:r>
          </a:p>
          <a:p>
            <a:pPr algn="ctr" rtl="1"/>
            <a:endParaRPr lang="fa-IR" sz="3200" b="1" dirty="0" smtClean="0">
              <a:solidFill>
                <a:srgbClr val="FFFF00"/>
              </a:solidFill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sz="3200" b="1" dirty="0" smtClean="0">
                <a:solidFill>
                  <a:srgbClr val="FFFF00"/>
                </a:solidFill>
              </a:rPr>
              <a:t>احتقان عروقی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3200" b="1" dirty="0" smtClean="0">
                <a:solidFill>
                  <a:srgbClr val="FFFF00"/>
                </a:solidFill>
              </a:rPr>
              <a:t>پاپیلومای داخل مجاری و بیماری فیبروکیستیک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3200" b="1" dirty="0" smtClean="0">
                <a:solidFill>
                  <a:srgbClr val="FFFF00"/>
                </a:solidFill>
              </a:rPr>
              <a:t>پاره شدن مویرگهای داخل پستان</a:t>
            </a:r>
          </a:p>
          <a:p>
            <a:pPr marL="514350" indent="-514350" algn="just" rtl="1">
              <a:buFont typeface="+mj-lt"/>
              <a:buAutoNum type="arabicPeriod"/>
            </a:pPr>
            <a:endParaRPr lang="fa-IR" sz="3200" b="1" dirty="0" smtClean="0">
              <a:solidFill>
                <a:srgbClr val="FFFF00"/>
              </a:solidFill>
            </a:endParaRPr>
          </a:p>
          <a:p>
            <a:pPr marL="514350" indent="-514350" algn="ctr" rtl="1"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3200" b="1" dirty="0" smtClean="0"/>
              <a:t>اگر بعد از 2 هفته وجود خون همچنان ادامه داشته باشد، باید مادر به پزشک مراجعه کند.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وجود خون در شیر</a:t>
            </a:r>
            <a:endParaRPr lang="en-US" b="1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توده های پستانی در زمان شیردهی شامل مجاری مسدود شده و عفونت پستان و گاه تومورهای خوش خیم مثل فیبروم یا کیست </a:t>
            </a:r>
            <a:r>
              <a:rPr lang="fa-IR" sz="2800" b="1" dirty="0" smtClean="0">
                <a:cs typeface="B Titr" pitchFamily="2" charset="-78"/>
              </a:rPr>
              <a:t>ناشی </a:t>
            </a:r>
            <a:r>
              <a:rPr lang="fa-IR" sz="2800" b="1" dirty="0" smtClean="0">
                <a:cs typeface="B Titr" pitchFamily="2" charset="-78"/>
              </a:rPr>
              <a:t>از احتباس شیر( گالاکتوسل) و ندرتاً سرطان است. </a:t>
            </a:r>
          </a:p>
          <a:p>
            <a:pPr algn="just" rtl="1"/>
            <a:endParaRPr lang="en-US" sz="28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توده های پستانی</a:t>
            </a:r>
            <a:endParaRPr lang="en-US" b="1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تغييرات هورموني ناشي از حاملگي مي تواند سبب حساسيت نوك پستان مي شود .  با استفاده از روشهایی می توان از آسیب بیشتر پستان </a:t>
            </a:r>
            <a:r>
              <a:rPr lang="fa-IR" sz="2800" b="1" dirty="0" smtClean="0">
                <a:cs typeface="B Titr" pitchFamily="2" charset="-78"/>
              </a:rPr>
              <a:t>جلوگیری </a:t>
            </a:r>
            <a:r>
              <a:rPr lang="fa-IR" sz="2800" b="1" dirty="0" smtClean="0">
                <a:cs typeface="B Titr" pitchFamily="2" charset="-78"/>
              </a:rPr>
              <a:t>کرد و درد را کاهش داد.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800" b="1" dirty="0" smtClean="0">
                <a:cs typeface="B Titr" pitchFamily="2" charset="-78"/>
              </a:rPr>
              <a:t>بعد از زايمان ،</a:t>
            </a: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شبكه عروقي پستان </a:t>
            </a:r>
            <a:r>
              <a:rPr lang="fa-IR" sz="2800" b="1" dirty="0" smtClean="0">
                <a:cs typeface="B Titr" pitchFamily="2" charset="-78"/>
              </a:rPr>
              <a:t>افزايش مي يابد و توليد شير هم به تدريج زياد مي شود و احتقان پستان بروز می کند . اگر شيرخوار از موقع تولد به طور مكرر از پستان مادر شير بخورد،احتمال بروز احتقان كمتر مي شود. </a:t>
            </a:r>
            <a:endParaRPr lang="en-US" sz="2800" b="1" dirty="0" smtClean="0">
              <a:cs typeface="B Titr" pitchFamily="2" charset="-78"/>
            </a:endParaRPr>
          </a:p>
          <a:p>
            <a:pPr algn="r" rtl="1"/>
            <a:endParaRPr lang="fa-IR" sz="2800" b="1" dirty="0" smtClean="0">
              <a:cs typeface="B Titr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خلاصه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solidFill>
                  <a:srgbClr val="FFFF00"/>
                </a:solidFill>
                <a:cs typeface="B Titr" pitchFamily="2" charset="-78"/>
              </a:rPr>
              <a:t>عناوين مورد بحث</a:t>
            </a:r>
            <a:endParaRPr lang="en-US" sz="3600" b="1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مجاري بسته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ماستيت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آبسه پستان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وجود خون در شير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توده هاي پستان</a:t>
            </a:r>
            <a:endParaRPr lang="en-US" sz="3200" b="1" dirty="0">
              <a:cs typeface="B Titr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حساسيت و شقاق نوك پستان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نوك صاف و فرورفته پستان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احتقان پستان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Titr" pitchFamily="2" charset="-78"/>
              </a:rPr>
              <a:t>توليد زياد شير</a:t>
            </a:r>
            <a:endParaRPr lang="en-US" sz="3200" b="1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6694914"/>
      </p:ext>
    </p:extLst>
  </p:cSld>
  <p:clrMapOvr>
    <a:masterClrMapping/>
  </p:clrMapOvr>
  <p:transition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ماستيت يا التهاب پستان (يا قسمتي از آن ) اغلب متعاقب انسداد جريان شير اتفاق مي افتد. تخليه مكرر و كامل پستان و گاهی مصرف آنتی بیوتیک به درمان آن کمک می کند.</a:t>
            </a:r>
          </a:p>
          <a:p>
            <a:pPr algn="just" rtl="1">
              <a:lnSpc>
                <a:spcPct val="150000"/>
              </a:lnSpc>
            </a:pPr>
            <a:endParaRPr lang="fa-IR" sz="2800" b="1" dirty="0" smtClean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Titr" pitchFamily="2" charset="-78"/>
              </a:rPr>
              <a:t>آبسه پستان تجمع موضعی چرک می باشد.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800" b="1" dirty="0" smtClean="0">
                <a:cs typeface="B Titr" pitchFamily="2" charset="-78"/>
              </a:rPr>
              <a:t>درمان:  استراحت و تخلیه کامل پستان( هرچند ساعت یکبار) </a:t>
            </a:r>
            <a:r>
              <a:rPr lang="fa-IR" sz="2800" b="1" dirty="0" smtClean="0">
                <a:solidFill>
                  <a:srgbClr val="FFFF00"/>
                </a:solidFill>
                <a:cs typeface="B Titr" pitchFamily="2" charset="-78"/>
              </a:rPr>
              <a:t>،</a:t>
            </a:r>
            <a:r>
              <a:rPr lang="fa-IR" sz="2800" b="1" dirty="0" smtClean="0">
                <a:cs typeface="B Titr" pitchFamily="2" charset="-78"/>
              </a:rPr>
              <a:t> تخلیه باز جراحی همراه با مصرف آنتی بیوتیک</a:t>
            </a:r>
          </a:p>
          <a:p>
            <a:pPr algn="r" rtl="1"/>
            <a:endParaRPr lang="fa-IR" sz="2800" b="1" dirty="0" smtClean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خلاصه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:\16kyzxy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10" name="Rectangle 9"/>
          <p:cNvSpPr/>
          <p:nvPr/>
        </p:nvSpPr>
        <p:spPr>
          <a:xfrm>
            <a:off x="5357818" y="5572140"/>
            <a:ext cx="36433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خسته نباشید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24000"/>
            <a:ext cx="8543956" cy="4572000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B Titr" pitchFamily="2" charset="-78"/>
              </a:rPr>
              <a:t>تغييرات هورموني ناشي از حاملگي مي تواند سبب حساسيت نوك پستان مي شود . 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B Titr" pitchFamily="2" charset="-78"/>
              </a:rPr>
              <a:t>مدت آن در خانمها متفاوت است .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B Titr" pitchFamily="2" charset="-78"/>
              </a:rPr>
              <a:t>عده اي از خانمها در اولين ماه حاملگي دچار اين حساسيت مي شوند و برخي ديگر حتي تا اواخر حاملگي هم اين مشكل را ندارند.</a:t>
            </a:r>
          </a:p>
          <a:p>
            <a:pPr algn="just" rtl="1">
              <a:lnSpc>
                <a:spcPct val="150000"/>
              </a:lnSpc>
            </a:pPr>
            <a:endParaRPr lang="en-US" b="1" dirty="0" smtClean="0">
              <a:cs typeface="B Titr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</a:rPr>
              <a:t> </a:t>
            </a:r>
            <a:r>
              <a:rPr lang="fa-IR" sz="4000" b="1" dirty="0" smtClean="0">
                <a:solidFill>
                  <a:srgbClr val="FFFF00"/>
                </a:solidFill>
                <a:cs typeface="B Titr" pitchFamily="2" charset="-78"/>
              </a:rPr>
              <a:t>حساسيت و  شقاق نوك پستان</a:t>
            </a:r>
            <a:endParaRPr lang="en-US" sz="44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fa-IR" sz="5800" b="1" dirty="0" smtClean="0">
                <a:solidFill>
                  <a:srgbClr val="FFFF00"/>
                </a:solidFill>
                <a:cs typeface="B Titr" pitchFamily="2" charset="-78"/>
              </a:rPr>
              <a:t>ازمادر بايد پرسيده شود درچه مرحله اي از شير دادن احساس درد مي كند؟</a:t>
            </a:r>
            <a:endParaRPr lang="fa-IR" sz="5800" b="1" dirty="0" smtClean="0">
              <a:cs typeface="B Titr" pitchFamily="2" charset="-78"/>
            </a:endParaRPr>
          </a:p>
          <a:p>
            <a:pPr algn="just" rtl="1">
              <a:lnSpc>
                <a:spcPct val="170000"/>
              </a:lnSpc>
              <a:buNone/>
            </a:pPr>
            <a:endParaRPr lang="fa-IR" sz="4600" b="1" dirty="0" smtClean="0">
              <a:cs typeface="B Titr" pitchFamily="2" charset="-78"/>
            </a:endParaRPr>
          </a:p>
          <a:p>
            <a:pPr algn="just" rtl="1">
              <a:lnSpc>
                <a:spcPct val="170000"/>
              </a:lnSpc>
            </a:pPr>
            <a:r>
              <a:rPr lang="fa-IR" sz="5800" b="1" dirty="0" smtClean="0">
                <a:cs typeface="B Titr" pitchFamily="2" charset="-78"/>
              </a:rPr>
              <a:t>آيا احساس درد در شروع هر شيردهي است و با تداوم جريان شير برطرف مي شود ؟  يا درد در تمام مدت شيردهي ادامه دارد؟</a:t>
            </a:r>
          </a:p>
          <a:p>
            <a:pPr algn="just" rtl="1"/>
            <a:endParaRPr lang="fa-IR" sz="3200" dirty="0" smtClean="0">
              <a:cs typeface="B Titr" pitchFamily="2" charset="-78"/>
            </a:endParaRPr>
          </a:p>
          <a:p>
            <a:pPr algn="just" rtl="1"/>
            <a:endParaRPr lang="en-US" sz="3200" dirty="0" smtClean="0">
              <a:cs typeface="B Titr" pitchFamily="2" charset="-78"/>
            </a:endParaRPr>
          </a:p>
          <a:p>
            <a:pPr algn="just" rtl="1"/>
            <a:endParaRPr lang="en-US" sz="32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از مادر سوالات زیر پرسیده می شود: </a:t>
            </a:r>
            <a:endParaRPr lang="en-US" b="1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710"/>
          </a:xfrm>
        </p:spPr>
        <p:txBody>
          <a:bodyPr>
            <a:normAutofit fontScale="92500" lnSpcReduction="10000"/>
          </a:bodyPr>
          <a:lstStyle/>
          <a:p>
            <a:pPr algn="just" rtl="1">
              <a:buNone/>
            </a:pPr>
            <a:endParaRPr lang="fa-IR" sz="32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1- محل درد ممكن است در 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راس</a:t>
            </a:r>
            <a:r>
              <a:rPr lang="fa-IR" sz="3200" b="1" dirty="0" smtClean="0"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نوك پستان </a:t>
            </a:r>
            <a:r>
              <a:rPr lang="fa-IR" sz="3200" b="1" dirty="0" smtClean="0">
                <a:cs typeface="B Titr" pitchFamily="2" charset="-78"/>
              </a:rPr>
              <a:t>باشد.</a:t>
            </a:r>
          </a:p>
          <a:p>
            <a:pPr algn="just" rtl="1">
              <a:buNone/>
            </a:pPr>
            <a:endParaRPr lang="fa-IR" sz="32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در این حالت ، شيرخوار به طور كامل پستان را در دهان نمي گيرد و يا موقع شير خوردن زبانش را بالا مي آورد.</a:t>
            </a:r>
          </a:p>
          <a:p>
            <a:pPr algn="just" rtl="1">
              <a:buNone/>
            </a:pPr>
            <a:endParaRPr lang="fa-IR" sz="32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2- محل درد ممكن است در 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قاعده</a:t>
            </a:r>
            <a:r>
              <a:rPr lang="fa-IR" sz="3200" b="1" dirty="0" smtClean="0">
                <a:cs typeface="B Titr" pitchFamily="2" charset="-78"/>
              </a:rPr>
              <a:t> آن باشد.</a:t>
            </a:r>
          </a:p>
          <a:p>
            <a:pPr algn="just" rtl="1">
              <a:buNone/>
            </a:pPr>
            <a:endParaRPr lang="fa-IR" sz="3200" b="1" dirty="0" smtClean="0">
              <a:cs typeface="B Titr" pitchFamily="2" charset="-78"/>
            </a:endParaRPr>
          </a:p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در حالت دوم شيرخوار موقع شيرخوردن با لب پايين خود پستان را مي مكد.</a:t>
            </a:r>
          </a:p>
          <a:p>
            <a:pPr algn="just" rtl="1"/>
            <a:endParaRPr lang="en-US" sz="3200" b="1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b="1" dirty="0" smtClean="0">
                <a:solidFill>
                  <a:srgbClr val="FFFF00"/>
                </a:solidFill>
                <a:cs typeface="B Titr" pitchFamily="2" charset="-78"/>
              </a:rPr>
              <a:t>حساسيت و  شقاق نوك پستان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3200" b="1" dirty="0" smtClean="0">
                <a:cs typeface="B Titr" pitchFamily="2" charset="-78"/>
              </a:rPr>
              <a:t> 3- محل درد ممكن است در 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تمام سطح نوك پستان </a:t>
            </a:r>
            <a:r>
              <a:rPr lang="fa-IR" sz="3200" b="1" dirty="0" smtClean="0">
                <a:cs typeface="B Titr" pitchFamily="2" charset="-78"/>
              </a:rPr>
              <a:t>باشد.</a:t>
            </a: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cs typeface="B Titr" pitchFamily="2" charset="-78"/>
              </a:rPr>
              <a:t>حالت سوم هنگامي اتفاق مي افتد كه شيرخوار مكيدن هاي قوي دارد ولي وضعيت شيرخوردن و پستان گرفتن نامناسب است .</a:t>
            </a:r>
          </a:p>
          <a:p>
            <a:pPr algn="just" rtl="1"/>
            <a:r>
              <a:rPr lang="fa-IR" sz="3200" b="1" dirty="0" smtClean="0">
                <a:cs typeface="B Titr" pitchFamily="2" charset="-78"/>
              </a:rPr>
              <a:t>عقب كشيدن زبان در حين شيرخوردن ،لوله كردن نوك زبان ،ادامه مكيدن هنگام در آوردن پستان از دهان شيرخوار و يا برفك هم مي تواند علت درد باشد.</a:t>
            </a:r>
            <a:endParaRPr lang="en-US" sz="3200" b="1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>حساسيت و  شقاق نوك پستان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686800" cy="5334000"/>
          </a:xfrm>
        </p:spPr>
        <p:txBody>
          <a:bodyPr>
            <a:normAutofit/>
          </a:bodyPr>
          <a:lstStyle/>
          <a:p>
            <a:pPr algn="just" rtl="1"/>
            <a:r>
              <a:rPr lang="fa-IR" sz="3200" b="1" dirty="0" smtClean="0">
                <a:cs typeface="B Titr" pitchFamily="2" charset="-78"/>
              </a:rPr>
              <a:t>وقتي اپي تليوم نوك پستان به علت تحريك زياد (معمولا حركات مالشي ) پاره مي شود و شقاق بوجود مي آيد مادر درد شديد احساس مي كند .</a:t>
            </a:r>
          </a:p>
          <a:p>
            <a:pPr algn="just" rtl="1"/>
            <a:r>
              <a:rPr lang="fa-IR" sz="3200" b="1" dirty="0" smtClean="0">
                <a:cs typeface="B Titr" pitchFamily="2" charset="-78"/>
              </a:rPr>
              <a:t>اگر شقاق كوچك باشد با ادامه شيردهي درد كمتر مي شود.</a:t>
            </a:r>
          </a:p>
          <a:p>
            <a:pPr algn="just" rtl="1"/>
            <a:r>
              <a:rPr lang="fa-IR" sz="3200" b="1" dirty="0" smtClean="0">
                <a:cs typeface="B Titr" pitchFamily="2" charset="-78"/>
              </a:rPr>
              <a:t>در نوك پستان مادر ممكن است ترك شديد يا خونريزي مشاهده شود .</a:t>
            </a:r>
          </a:p>
          <a:p>
            <a:pPr algn="just" rtl="1"/>
            <a:r>
              <a:rPr lang="fa-IR" sz="3200" b="1" dirty="0" smtClean="0">
                <a:cs typeface="B Titr" pitchFamily="2" charset="-78"/>
              </a:rPr>
              <a:t>اغلب به شقاق ، عفونت برفكي يا باكتريايي هم اضافه ميشود كه ترميم را به تاخير مي اندازد.</a:t>
            </a:r>
            <a:endParaRPr lang="en-US" sz="3200" b="1" dirty="0" smtClean="0">
              <a:cs typeface="B Titr" pitchFamily="2" charset="-78"/>
            </a:endParaRPr>
          </a:p>
          <a:p>
            <a:pPr algn="just" rtl="1"/>
            <a:endParaRPr lang="en-US" sz="3200" b="1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smtClean="0"/>
              <a:t/>
            </a:r>
            <a:br>
              <a:rPr smtClean="0"/>
            </a:br>
            <a:r>
              <a:rPr lang="fa-IR" sz="4400" b="1" dirty="0" smtClean="0">
                <a:solidFill>
                  <a:srgbClr val="FFFF00"/>
                </a:solidFill>
                <a:cs typeface="B Titr" pitchFamily="2" charset="-78"/>
              </a:rPr>
              <a:t> علائم حساسيت و  شقاق نوك پستان</a:t>
            </a:r>
            <a:endParaRPr lang="en-US" sz="44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394</TotalTime>
  <Words>2360</Words>
  <Application>Microsoft Office PowerPoint</Application>
  <PresentationFormat>On-screen Show (4:3)</PresentationFormat>
  <Paragraphs>227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Paper</vt:lpstr>
      <vt:lpstr>PowerPoint Presentation</vt:lpstr>
      <vt:lpstr>PowerPoint Presentation</vt:lpstr>
      <vt:lpstr>اهداف آموزشي</vt:lpstr>
      <vt:lpstr>عناوين مورد بحث</vt:lpstr>
      <vt:lpstr> حساسيت و  شقاق نوك پستان</vt:lpstr>
      <vt:lpstr>از مادر سوالات زیر پرسیده می شود: </vt:lpstr>
      <vt:lpstr>حساسيت و  شقاق نوك پستان</vt:lpstr>
      <vt:lpstr>حساسيت و  شقاق نوك پستان</vt:lpstr>
      <vt:lpstr>        علائم حساسيت و  شقاق نوك پستان</vt:lpstr>
      <vt:lpstr>علت حساسيت و  شقاق نوك پستان</vt:lpstr>
      <vt:lpstr>سايرعلل حساسيت و  شقاق نوك پستان</vt:lpstr>
      <vt:lpstr>ساير علل حساسيت و  شقاق نوك پستان</vt:lpstr>
      <vt:lpstr>درمان شقاق نوك پستان  </vt:lpstr>
      <vt:lpstr>درمان شقاق نوك پستان</vt:lpstr>
      <vt:lpstr>درمان شقاق نوك پستان</vt:lpstr>
      <vt:lpstr>درمان شقاق نوك پستان</vt:lpstr>
      <vt:lpstr>درمان شقاق نوك پستان</vt:lpstr>
      <vt:lpstr>درمان شقاق نوك پستان</vt:lpstr>
      <vt:lpstr>پيشگيري از شقاق نوك پستان</vt:lpstr>
      <vt:lpstr>نوك صاف و فرو رفته پستان</vt:lpstr>
      <vt:lpstr>درمان نوك صاف و فرو رفته پستان  </vt:lpstr>
      <vt:lpstr>درمان نوك صاف و فرو رفته پستان </vt:lpstr>
      <vt:lpstr>احتقان پستان </vt:lpstr>
      <vt:lpstr>درمان احتقان پستان </vt:lpstr>
      <vt:lpstr>درمان احتقان پستان </vt:lpstr>
      <vt:lpstr>درمان احتقان پستان </vt:lpstr>
      <vt:lpstr>توليد زياد شير </vt:lpstr>
      <vt:lpstr>                         مجاري بسته  </vt:lpstr>
      <vt:lpstr>مجاري بسته</vt:lpstr>
      <vt:lpstr>درمان مجاري بسته</vt:lpstr>
      <vt:lpstr>درمان مجاري بسته</vt:lpstr>
      <vt:lpstr>ماستيت</vt:lpstr>
      <vt:lpstr>     علل ماستيت  </vt:lpstr>
      <vt:lpstr>درمان ماستيت  </vt:lpstr>
      <vt:lpstr>عوارض ماستيت</vt:lpstr>
      <vt:lpstr>آبسه پستان  </vt:lpstr>
      <vt:lpstr>وجود خون در شیر</vt:lpstr>
      <vt:lpstr>توده های پستانی</vt:lpstr>
      <vt:lpstr>خلاصه</vt:lpstr>
      <vt:lpstr>خلاصه</vt:lpstr>
      <vt:lpstr>PowerPoint Presentation</vt:lpstr>
    </vt:vector>
  </TitlesOfParts>
  <Company>Olive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</dc:creator>
  <cp:lastModifiedBy>daftar17</cp:lastModifiedBy>
  <cp:revision>259</cp:revision>
  <dcterms:created xsi:type="dcterms:W3CDTF">2014-12-12T14:27:55Z</dcterms:created>
  <dcterms:modified xsi:type="dcterms:W3CDTF">2014-12-16T16:36:47Z</dcterms:modified>
</cp:coreProperties>
</file>